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258" r:id="rId3"/>
    <p:sldId id="259" r:id="rId4"/>
    <p:sldId id="260" r:id="rId5"/>
    <p:sldId id="261" r:id="rId6"/>
    <p:sldId id="262" r:id="rId7"/>
    <p:sldId id="263" r:id="rId8"/>
    <p:sldId id="264" r:id="rId9"/>
    <p:sldId id="265" r:id="rId10"/>
    <p:sldId id="268" r:id="rId11"/>
    <p:sldId id="266" r:id="rId12"/>
    <p:sldId id="267"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1" d="100"/>
          <a:sy n="71" d="100"/>
        </p:scale>
        <p:origin x="67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6BB0A2A-865A-A176-9E58-A859331B6CF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BF4A6A6C-A31C-8159-2435-FBD6D77748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6DEF8A9A-0D63-0FCF-8D6B-5BB7C76F8866}"/>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5" name="Marcador de pie de página 4">
            <a:extLst>
              <a:ext uri="{FF2B5EF4-FFF2-40B4-BE49-F238E27FC236}">
                <a16:creationId xmlns:a16="http://schemas.microsoft.com/office/drawing/2014/main" id="{580385AD-71EB-59FE-EA7A-D1BD3EE1EE0E}"/>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15ACDCF-732D-25FA-B570-313C1AAC9064}"/>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15266718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0B9AD32-49FE-8D1B-EB10-87AC3B634553}"/>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FB159EB4-32CF-DF5F-69AB-4FFAD363553A}"/>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74147B59-3E28-2FA7-F059-C96A413BE36B}"/>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5" name="Marcador de pie de página 4">
            <a:extLst>
              <a:ext uri="{FF2B5EF4-FFF2-40B4-BE49-F238E27FC236}">
                <a16:creationId xmlns:a16="http://schemas.microsoft.com/office/drawing/2014/main" id="{8C3E12F4-1B8D-1E73-9145-8BE412952C25}"/>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EBD61E58-E022-B15E-51F5-3B6E34A1C551}"/>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2412540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EE0C4DF8-E526-F197-80F2-78DCC005736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5C985EC6-B434-06FF-2A09-DF6C83F3795E}"/>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D94149E7-1164-E01F-CEA1-71194628B9A0}"/>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5" name="Marcador de pie de página 4">
            <a:extLst>
              <a:ext uri="{FF2B5EF4-FFF2-40B4-BE49-F238E27FC236}">
                <a16:creationId xmlns:a16="http://schemas.microsoft.com/office/drawing/2014/main" id="{F45F61AE-D550-847D-6AD3-4EF65CA8EF8A}"/>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8C5D3BB-F69B-534E-C544-A3254923323A}"/>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3931971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B7535B8-E971-DC1C-B565-794F4E0FD0D1}"/>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98707D0-9367-5C39-D268-B78721C36631}"/>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16548388-62B3-706D-D321-12154CA455C8}"/>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5" name="Marcador de pie de página 4">
            <a:extLst>
              <a:ext uri="{FF2B5EF4-FFF2-40B4-BE49-F238E27FC236}">
                <a16:creationId xmlns:a16="http://schemas.microsoft.com/office/drawing/2014/main" id="{C6C5E95E-59A5-838E-BD0C-B9DC8F3B51F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818FD78D-C39B-EA49-C86D-9BD5F2ADEFFF}"/>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36383112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5E28158-031E-F301-AFB2-86D90782E101}"/>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EC307FF-6718-8C92-A217-4F5EB458EDB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9C30ECB-9EED-D2FA-C249-9A42DD15690F}"/>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5" name="Marcador de pie de página 4">
            <a:extLst>
              <a:ext uri="{FF2B5EF4-FFF2-40B4-BE49-F238E27FC236}">
                <a16:creationId xmlns:a16="http://schemas.microsoft.com/office/drawing/2014/main" id="{FAEB0157-EAFA-5061-9E16-7CEACF94964A}"/>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D02DA8BB-801A-C145-3177-C7CDDCBE2D95}"/>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19836048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ED3A03A-1CDD-7EA4-BA79-8AA7AD6487CE}"/>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0211AAC-FEF7-BA6D-5993-A504ABC70F5A}"/>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D0F2560B-AD0B-9AB7-8BCE-C27913B1E33A}"/>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85E2BA3D-5C50-DD3C-DE2D-1AFFE86AB7C3}"/>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6" name="Marcador de pie de página 5">
            <a:extLst>
              <a:ext uri="{FF2B5EF4-FFF2-40B4-BE49-F238E27FC236}">
                <a16:creationId xmlns:a16="http://schemas.microsoft.com/office/drawing/2014/main" id="{1A054A61-2BE4-9F20-65E8-A43AA0EB4231}"/>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23C836AD-AB2B-FA5D-CA75-650217B82EE5}"/>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2274358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99E6A1-918B-68A1-08A1-6AB141DA245E}"/>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B185FE6-285E-96A0-1C35-78BB15A7BA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A91DB000-68B2-7DEF-980E-2ACF5239C761}"/>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08028A12-32B8-2B4B-A528-BC622B653C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F09BCC1B-7C06-4A07-8130-74C9E1584393}"/>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840CC0D9-8714-1066-BB7E-D1A80CB19916}"/>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8" name="Marcador de pie de página 7">
            <a:extLst>
              <a:ext uri="{FF2B5EF4-FFF2-40B4-BE49-F238E27FC236}">
                <a16:creationId xmlns:a16="http://schemas.microsoft.com/office/drawing/2014/main" id="{6C12E63D-ED06-9FC7-4C0F-46438614B31E}"/>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90C88E23-DED5-8D1B-2121-E0FDE4A1C2D5}"/>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7256504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316B6CC-ACDF-AE08-7E92-3A31022A7D18}"/>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0E692A93-17AB-15BC-1FF4-164ACEF719C0}"/>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4" name="Marcador de pie de página 3">
            <a:extLst>
              <a:ext uri="{FF2B5EF4-FFF2-40B4-BE49-F238E27FC236}">
                <a16:creationId xmlns:a16="http://schemas.microsoft.com/office/drawing/2014/main" id="{1B075BFA-F82B-54D6-07AE-8E76D2E36736}"/>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64C70C17-A2C1-C1DD-2C03-083DC41BE025}"/>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39182004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AD8380F-C0EF-0EC5-62FE-EBB1D0F64BDC}"/>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3" name="Marcador de pie de página 2">
            <a:extLst>
              <a:ext uri="{FF2B5EF4-FFF2-40B4-BE49-F238E27FC236}">
                <a16:creationId xmlns:a16="http://schemas.microsoft.com/office/drawing/2014/main" id="{C070AA89-B808-E3E1-E83E-DF5037FF7756}"/>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5A54F4C7-C0BC-EA10-873A-5798CDA047CE}"/>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10722004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8A4C0E1-A778-B5E1-9BBB-5EAE1C32A06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431EA9C7-D95E-F681-0321-5921B316674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271EB3F8-392F-92D9-E9BB-4114F6A235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D501E5F8-14D6-1FA0-B8CD-B62B73F531ED}"/>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6" name="Marcador de pie de página 5">
            <a:extLst>
              <a:ext uri="{FF2B5EF4-FFF2-40B4-BE49-F238E27FC236}">
                <a16:creationId xmlns:a16="http://schemas.microsoft.com/office/drawing/2014/main" id="{CD3A2278-C90C-79B5-3B41-7EFE4A9B03B9}"/>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1F5DBE35-1029-DAA8-6780-E72506037A56}"/>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32293646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21AA1D8-1247-4101-ADAC-89B2743612C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0AA6E3F8-8D90-909B-8118-B6258BC94F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386B8214-8A7C-4067-6FBC-6385B4F4557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4CF1B4BF-9455-6EB7-4CF4-74022BF77FED}"/>
              </a:ext>
            </a:extLst>
          </p:cNvPr>
          <p:cNvSpPr>
            <a:spLocks noGrp="1"/>
          </p:cNvSpPr>
          <p:nvPr>
            <p:ph type="dt" sz="half" idx="10"/>
          </p:nvPr>
        </p:nvSpPr>
        <p:spPr/>
        <p:txBody>
          <a:bodyPr/>
          <a:lstStyle/>
          <a:p>
            <a:fld id="{A107EC0E-EB08-463A-AD32-1B1FADF388B1}" type="datetimeFigureOut">
              <a:rPr lang="es-MX" smtClean="0"/>
              <a:t>13/09/2024</a:t>
            </a:fld>
            <a:endParaRPr lang="es-MX"/>
          </a:p>
        </p:txBody>
      </p:sp>
      <p:sp>
        <p:nvSpPr>
          <p:cNvPr id="6" name="Marcador de pie de página 5">
            <a:extLst>
              <a:ext uri="{FF2B5EF4-FFF2-40B4-BE49-F238E27FC236}">
                <a16:creationId xmlns:a16="http://schemas.microsoft.com/office/drawing/2014/main" id="{0633A96B-164D-B122-767D-A69EF1796BB4}"/>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7D3FB3B8-42A7-E4D3-8920-09AA43C417F7}"/>
              </a:ext>
            </a:extLst>
          </p:cNvPr>
          <p:cNvSpPr>
            <a:spLocks noGrp="1"/>
          </p:cNvSpPr>
          <p:nvPr>
            <p:ph type="sldNum" sz="quarter" idx="12"/>
          </p:nvPr>
        </p:nvSpPr>
        <p:spPr/>
        <p:txBody>
          <a:bodyPr/>
          <a:lstStyle/>
          <a:p>
            <a:fld id="{6DB82B02-4456-43D1-AA20-181B46FB7423}" type="slidenum">
              <a:rPr lang="es-MX" smtClean="0"/>
              <a:t>‹Nº›</a:t>
            </a:fld>
            <a:endParaRPr lang="es-MX"/>
          </a:p>
        </p:txBody>
      </p:sp>
    </p:spTree>
    <p:extLst>
      <p:ext uri="{BB962C8B-B14F-4D97-AF65-F5344CB8AC3E}">
        <p14:creationId xmlns:p14="http://schemas.microsoft.com/office/powerpoint/2010/main" val="28056122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F901E5B-5C75-08F4-68C1-186F7BA36D4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CC2BEF6E-F858-BC82-DFFA-341B49B5E85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78C827CA-7437-4FDD-DDA7-EFCBF1BD381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107EC0E-EB08-463A-AD32-1B1FADF388B1}" type="datetimeFigureOut">
              <a:rPr lang="es-MX" smtClean="0"/>
              <a:t>13/09/2024</a:t>
            </a:fld>
            <a:endParaRPr lang="es-MX"/>
          </a:p>
        </p:txBody>
      </p:sp>
      <p:sp>
        <p:nvSpPr>
          <p:cNvPr id="5" name="Marcador de pie de página 4">
            <a:extLst>
              <a:ext uri="{FF2B5EF4-FFF2-40B4-BE49-F238E27FC236}">
                <a16:creationId xmlns:a16="http://schemas.microsoft.com/office/drawing/2014/main" id="{8F2EE74E-F311-2FCF-35AC-22D16650DF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s-MX"/>
          </a:p>
        </p:txBody>
      </p:sp>
      <p:sp>
        <p:nvSpPr>
          <p:cNvPr id="6" name="Marcador de número de diapositiva 5">
            <a:extLst>
              <a:ext uri="{FF2B5EF4-FFF2-40B4-BE49-F238E27FC236}">
                <a16:creationId xmlns:a16="http://schemas.microsoft.com/office/drawing/2014/main" id="{BC888286-1080-09B7-B096-A840AAE918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DB82B02-4456-43D1-AA20-181B46FB7423}" type="slidenum">
              <a:rPr lang="es-MX" smtClean="0"/>
              <a:t>‹Nº›</a:t>
            </a:fld>
            <a:endParaRPr lang="es-MX"/>
          </a:p>
        </p:txBody>
      </p:sp>
    </p:spTree>
    <p:extLst>
      <p:ext uri="{BB962C8B-B14F-4D97-AF65-F5344CB8AC3E}">
        <p14:creationId xmlns:p14="http://schemas.microsoft.com/office/powerpoint/2010/main" val="32619953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FF32F337-9510-ABD4-DCF1-F73EC3249994}"/>
              </a:ext>
            </a:extLst>
          </p:cNvPr>
          <p:cNvSpPr>
            <a:spLocks noGrp="1"/>
          </p:cNvSpPr>
          <p:nvPr>
            <p:ph idx="1"/>
          </p:nvPr>
        </p:nvSpPr>
        <p:spPr>
          <a:xfrm>
            <a:off x="838200" y="682625"/>
            <a:ext cx="10515600" cy="4351338"/>
          </a:xfrm>
        </p:spPr>
        <p:txBody>
          <a:bodyPr>
            <a:normAutofit fontScale="92500" lnSpcReduction="10000"/>
          </a:bodyPr>
          <a:lstStyle/>
          <a:p>
            <a:pPr marL="0" indent="0">
              <a:buNone/>
            </a:pPr>
            <a:r>
              <a:rPr lang="es-MX" sz="3600" b="1" dirty="0"/>
              <a:t>Estructuras de control de flujo</a:t>
            </a:r>
          </a:p>
          <a:p>
            <a:pPr marL="0" indent="0">
              <a:buNone/>
            </a:pPr>
            <a:endParaRPr lang="es-MX" sz="3600" b="1" dirty="0"/>
          </a:p>
          <a:p>
            <a:r>
              <a:rPr lang="es-MX" dirty="0"/>
              <a:t>Una estructura de control dirige el orden de ejecución de las declaraciones en un programa (conocido como el flujo de control del programa).</a:t>
            </a:r>
          </a:p>
          <a:p>
            <a:r>
              <a:rPr lang="es-MX" dirty="0"/>
              <a:t>Una estructura de control es un bloque de código fuente que permite agrupar instrucciones de forma controlada.</a:t>
            </a:r>
          </a:p>
          <a:p>
            <a:r>
              <a:rPr lang="es-MX" dirty="0"/>
              <a:t>Una de las estructuras más utilizada para el control de flujo es la estructura de control condicional la cual controla el flujo de los datos a partir de condiciones.</a:t>
            </a:r>
          </a:p>
        </p:txBody>
      </p:sp>
    </p:spTree>
    <p:extLst>
      <p:ext uri="{BB962C8B-B14F-4D97-AF65-F5344CB8AC3E}">
        <p14:creationId xmlns:p14="http://schemas.microsoft.com/office/powerpoint/2010/main" val="32491815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D921D0A-4614-E3C5-2273-BED61EB78D87}"/>
              </a:ext>
            </a:extLst>
          </p:cNvPr>
          <p:cNvSpPr>
            <a:spLocks noGrp="1"/>
          </p:cNvSpPr>
          <p:nvPr>
            <p:ph idx="1"/>
          </p:nvPr>
        </p:nvSpPr>
        <p:spPr>
          <a:xfrm>
            <a:off x="838200" y="696072"/>
            <a:ext cx="10515600" cy="4351338"/>
          </a:xfrm>
        </p:spPr>
        <p:txBody>
          <a:bodyPr/>
          <a:lstStyle/>
          <a:p>
            <a:pPr marL="0" indent="0">
              <a:buNone/>
            </a:pPr>
            <a:r>
              <a:rPr lang="es-MX" b="1" dirty="0"/>
              <a:t>La cláusula </a:t>
            </a:r>
            <a:r>
              <a:rPr lang="es-MX" b="1" dirty="0" err="1"/>
              <a:t>else</a:t>
            </a:r>
            <a:endParaRPr lang="es-MX" b="1" dirty="0"/>
          </a:p>
          <a:p>
            <a:pPr marL="0" indent="0">
              <a:buNone/>
            </a:pPr>
            <a:r>
              <a:rPr lang="es-MX" dirty="0"/>
              <a:t>Python permite una cláusula </a:t>
            </a:r>
            <a:r>
              <a:rPr lang="es-MX" dirty="0" err="1"/>
              <a:t>else</a:t>
            </a:r>
            <a:r>
              <a:rPr lang="es-MX" dirty="0"/>
              <a:t> opcional al final de un ciclo </a:t>
            </a:r>
            <a:r>
              <a:rPr lang="es-MX" dirty="0" err="1"/>
              <a:t>while</a:t>
            </a:r>
            <a:r>
              <a:rPr lang="es-MX" dirty="0"/>
              <a:t>. Esta es una característica única de Python, que no se encuentra en la mayoría de los otros lenguajes de programación. La sintaxis se muestra a continuación:</a:t>
            </a:r>
          </a:p>
        </p:txBody>
      </p:sp>
      <p:pic>
        <p:nvPicPr>
          <p:cNvPr id="5" name="Imagen 4">
            <a:extLst>
              <a:ext uri="{FF2B5EF4-FFF2-40B4-BE49-F238E27FC236}">
                <a16:creationId xmlns:a16="http://schemas.microsoft.com/office/drawing/2014/main" id="{186FF99C-548D-8415-0C16-32C19AEB6843}"/>
              </a:ext>
            </a:extLst>
          </p:cNvPr>
          <p:cNvPicPr>
            <a:picLocks noChangeAspect="1"/>
          </p:cNvPicPr>
          <p:nvPr/>
        </p:nvPicPr>
        <p:blipFill>
          <a:blip r:embed="rId2"/>
          <a:srcRect l="27116" t="34864" r="26615" b="39277"/>
          <a:stretch/>
        </p:blipFill>
        <p:spPr>
          <a:xfrm>
            <a:off x="1974649" y="3279013"/>
            <a:ext cx="8452514" cy="2655902"/>
          </a:xfrm>
          <a:prstGeom prst="rect">
            <a:avLst/>
          </a:prstGeom>
        </p:spPr>
      </p:pic>
    </p:spTree>
    <p:extLst>
      <p:ext uri="{BB962C8B-B14F-4D97-AF65-F5344CB8AC3E}">
        <p14:creationId xmlns:p14="http://schemas.microsoft.com/office/powerpoint/2010/main" val="2730221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2E63573-74F3-14CE-BE6E-0BD14821B302}"/>
              </a:ext>
            </a:extLst>
          </p:cNvPr>
          <p:cNvSpPr>
            <a:spLocks noGrp="1"/>
          </p:cNvSpPr>
          <p:nvPr>
            <p:ph idx="1"/>
          </p:nvPr>
        </p:nvSpPr>
        <p:spPr>
          <a:xfrm>
            <a:off x="488577" y="845577"/>
            <a:ext cx="5966012" cy="5166846"/>
          </a:xfrm>
        </p:spPr>
        <p:txBody>
          <a:bodyPr/>
          <a:lstStyle/>
          <a:p>
            <a:pPr marL="0" indent="0">
              <a:buNone/>
            </a:pPr>
            <a:r>
              <a:rPr lang="es-MX" b="1" dirty="0"/>
              <a:t>La cláusula </a:t>
            </a:r>
            <a:r>
              <a:rPr lang="es-MX" b="1" dirty="0" err="1"/>
              <a:t>else</a:t>
            </a:r>
            <a:endParaRPr lang="es-MX" b="1" dirty="0"/>
          </a:p>
          <a:p>
            <a:pPr marL="0" indent="0">
              <a:buNone/>
            </a:pPr>
            <a:r>
              <a:rPr lang="es-MX" dirty="0"/>
              <a:t>Cuando se colocan &lt;</a:t>
            </a:r>
            <a:r>
              <a:rPr lang="es-MX" dirty="0" err="1"/>
              <a:t>sentencias_adicionales</a:t>
            </a:r>
            <a:r>
              <a:rPr lang="es-MX" dirty="0"/>
              <a:t>&gt; en una cláusula </a:t>
            </a:r>
            <a:r>
              <a:rPr lang="es-MX" dirty="0" err="1"/>
              <a:t>else</a:t>
            </a:r>
            <a:r>
              <a:rPr lang="es-MX" dirty="0"/>
              <a:t>, se ejecutarán solo si el ciclo termina "por agotamiento", es decir, si el ciclo itera hasta que la condición de control se vuelve falsa. Si se sale del ciclo con una instrucción break, la cláusula </a:t>
            </a:r>
            <a:r>
              <a:rPr lang="es-MX" dirty="0" err="1"/>
              <a:t>else</a:t>
            </a:r>
            <a:r>
              <a:rPr lang="es-MX" dirty="0"/>
              <a:t> no se ejecutará.</a:t>
            </a:r>
          </a:p>
        </p:txBody>
      </p:sp>
      <p:pic>
        <p:nvPicPr>
          <p:cNvPr id="5" name="Imagen 4">
            <a:extLst>
              <a:ext uri="{FF2B5EF4-FFF2-40B4-BE49-F238E27FC236}">
                <a16:creationId xmlns:a16="http://schemas.microsoft.com/office/drawing/2014/main" id="{DDAB369D-BD75-F143-E50F-E5416574AA7C}"/>
              </a:ext>
            </a:extLst>
          </p:cNvPr>
          <p:cNvPicPr>
            <a:picLocks noChangeAspect="1"/>
          </p:cNvPicPr>
          <p:nvPr/>
        </p:nvPicPr>
        <p:blipFill>
          <a:blip r:embed="rId2"/>
          <a:srcRect l="26691" t="34110" r="37795" b="12311"/>
          <a:stretch/>
        </p:blipFill>
        <p:spPr>
          <a:xfrm>
            <a:off x="6565209" y="845577"/>
            <a:ext cx="5626791" cy="4772604"/>
          </a:xfrm>
          <a:prstGeom prst="rect">
            <a:avLst/>
          </a:prstGeom>
        </p:spPr>
      </p:pic>
    </p:spTree>
    <p:extLst>
      <p:ext uri="{BB962C8B-B14F-4D97-AF65-F5344CB8AC3E}">
        <p14:creationId xmlns:p14="http://schemas.microsoft.com/office/powerpoint/2010/main" val="7654298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19FC4D06-61EB-86C5-328E-CA15560DD7BD}"/>
              </a:ext>
            </a:extLst>
          </p:cNvPr>
          <p:cNvSpPr>
            <a:spLocks noGrp="1"/>
          </p:cNvSpPr>
          <p:nvPr>
            <p:ph idx="1"/>
          </p:nvPr>
        </p:nvSpPr>
        <p:spPr>
          <a:xfrm>
            <a:off x="838200" y="722966"/>
            <a:ext cx="10515600" cy="4871010"/>
          </a:xfrm>
        </p:spPr>
        <p:txBody>
          <a:bodyPr>
            <a:normAutofit fontScale="92500" lnSpcReduction="10000"/>
          </a:bodyPr>
          <a:lstStyle/>
          <a:p>
            <a:pPr marL="0" indent="0" algn="ctr">
              <a:buNone/>
            </a:pPr>
            <a:r>
              <a:rPr lang="es-MX" sz="3500" b="1" dirty="0">
                <a:solidFill>
                  <a:schemeClr val="accent4">
                    <a:lumMod val="75000"/>
                  </a:schemeClr>
                </a:solidFill>
              </a:rPr>
              <a:t>Ciclo </a:t>
            </a:r>
            <a:r>
              <a:rPr lang="es-MX" sz="3500" b="1" dirty="0" err="1">
                <a:solidFill>
                  <a:schemeClr val="accent4">
                    <a:lumMod val="75000"/>
                  </a:schemeClr>
                </a:solidFill>
              </a:rPr>
              <a:t>for</a:t>
            </a:r>
            <a:endParaRPr lang="es-MX" sz="3500" b="1" dirty="0">
              <a:solidFill>
                <a:schemeClr val="accent4">
                  <a:lumMod val="75000"/>
                </a:schemeClr>
              </a:solidFill>
            </a:endParaRPr>
          </a:p>
          <a:p>
            <a:pPr marL="0" indent="0" algn="ctr">
              <a:buNone/>
            </a:pPr>
            <a:endParaRPr lang="es-MX" sz="3000" b="1" dirty="0"/>
          </a:p>
          <a:p>
            <a:r>
              <a:rPr lang="es-MX" dirty="0"/>
              <a:t>Los ciclos de iteración definidos se denominan con frecuencia ciclos </a:t>
            </a:r>
            <a:r>
              <a:rPr lang="es-MX" dirty="0" err="1"/>
              <a:t>for</a:t>
            </a:r>
            <a:r>
              <a:rPr lang="es-MX" dirty="0"/>
              <a:t> porque </a:t>
            </a:r>
            <a:r>
              <a:rPr lang="es-MX" dirty="0" err="1"/>
              <a:t>for</a:t>
            </a:r>
            <a:r>
              <a:rPr lang="es-MX" dirty="0"/>
              <a:t> es la palabra clave</a:t>
            </a:r>
          </a:p>
          <a:p>
            <a:endParaRPr lang="es-MX" dirty="0"/>
          </a:p>
          <a:p>
            <a:pPr marL="0" indent="0">
              <a:buNone/>
            </a:pPr>
            <a:r>
              <a:rPr lang="es-MX" dirty="0"/>
              <a:t>El ciclo </a:t>
            </a:r>
            <a:r>
              <a:rPr lang="es-MX" dirty="0" err="1"/>
              <a:t>for</a:t>
            </a:r>
            <a:r>
              <a:rPr lang="es-MX" dirty="0"/>
              <a:t> más básico es una declaración de rango numérico simple con valores iniciales y finales. El formato exacto varía según el lenguaje, pero normalmente la sintaxis es la siguiente:</a:t>
            </a:r>
          </a:p>
          <a:p>
            <a:pPr marL="0" indent="0">
              <a:buNone/>
            </a:pPr>
            <a:endParaRPr lang="es-MX" dirty="0"/>
          </a:p>
          <a:p>
            <a:pPr marL="0" indent="0">
              <a:buNone/>
            </a:pPr>
            <a:r>
              <a:rPr lang="es-MX" dirty="0" err="1">
                <a:solidFill>
                  <a:srgbClr val="FF0000"/>
                </a:solidFill>
              </a:rPr>
              <a:t>for</a:t>
            </a:r>
            <a:r>
              <a:rPr lang="es-MX" dirty="0">
                <a:solidFill>
                  <a:srgbClr val="FF0000"/>
                </a:solidFill>
              </a:rPr>
              <a:t> i = 1 </a:t>
            </a:r>
            <a:r>
              <a:rPr lang="es-MX" dirty="0" err="1">
                <a:solidFill>
                  <a:srgbClr val="FF0000"/>
                </a:solidFill>
              </a:rPr>
              <a:t>to</a:t>
            </a:r>
            <a:r>
              <a:rPr lang="es-MX" dirty="0">
                <a:solidFill>
                  <a:srgbClr val="FF0000"/>
                </a:solidFill>
              </a:rPr>
              <a:t> 10</a:t>
            </a:r>
          </a:p>
          <a:p>
            <a:pPr marL="0" indent="0">
              <a:buNone/>
            </a:pPr>
            <a:r>
              <a:rPr lang="es-MX" dirty="0">
                <a:solidFill>
                  <a:srgbClr val="FF0000"/>
                </a:solidFill>
              </a:rPr>
              <a:t>	&lt;cuerpo del ciclo&gt;</a:t>
            </a:r>
          </a:p>
        </p:txBody>
      </p:sp>
    </p:spTree>
    <p:extLst>
      <p:ext uri="{BB962C8B-B14F-4D97-AF65-F5344CB8AC3E}">
        <p14:creationId xmlns:p14="http://schemas.microsoft.com/office/powerpoint/2010/main" val="19050261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3E366BAB-F218-EF05-C21D-826E5946DFDC}"/>
              </a:ext>
            </a:extLst>
          </p:cNvPr>
          <p:cNvSpPr>
            <a:spLocks noGrp="1"/>
          </p:cNvSpPr>
          <p:nvPr>
            <p:ph idx="1"/>
          </p:nvPr>
        </p:nvSpPr>
        <p:spPr>
          <a:xfrm>
            <a:off x="340660" y="582564"/>
            <a:ext cx="7203140" cy="5966153"/>
          </a:xfrm>
        </p:spPr>
        <p:txBody>
          <a:bodyPr>
            <a:normAutofit/>
          </a:bodyPr>
          <a:lstStyle/>
          <a:p>
            <a:pPr marL="0" indent="0" algn="ctr">
              <a:buNone/>
            </a:pPr>
            <a:r>
              <a:rPr lang="es-MX" b="1" dirty="0"/>
              <a:t>Sintaxis ciclo </a:t>
            </a:r>
            <a:r>
              <a:rPr lang="es-MX" b="1" dirty="0" err="1"/>
              <a:t>for</a:t>
            </a:r>
            <a:endParaRPr lang="es-MX" b="1" dirty="0"/>
          </a:p>
          <a:p>
            <a:endParaRPr lang="es-MX" dirty="0"/>
          </a:p>
          <a:p>
            <a:pPr marL="0" indent="0">
              <a:buNone/>
            </a:pPr>
            <a:r>
              <a:rPr lang="es-MX" dirty="0" err="1">
                <a:solidFill>
                  <a:schemeClr val="accent4">
                    <a:lumMod val="75000"/>
                  </a:schemeClr>
                </a:solidFill>
              </a:rPr>
              <a:t>for</a:t>
            </a:r>
            <a:r>
              <a:rPr lang="es-MX" dirty="0">
                <a:solidFill>
                  <a:schemeClr val="accent4">
                    <a:lumMod val="75000"/>
                  </a:schemeClr>
                </a:solidFill>
              </a:rPr>
              <a:t> &lt;variable&gt; in &lt;iterable&gt;:</a:t>
            </a:r>
          </a:p>
          <a:p>
            <a:pPr marL="0" indent="0">
              <a:buNone/>
            </a:pPr>
            <a:r>
              <a:rPr lang="es-MX" dirty="0">
                <a:solidFill>
                  <a:schemeClr val="accent4">
                    <a:lumMod val="75000"/>
                  </a:schemeClr>
                </a:solidFill>
              </a:rPr>
              <a:t>	&lt;sentencia(s)&gt;</a:t>
            </a:r>
          </a:p>
          <a:p>
            <a:endParaRPr lang="es-MX" dirty="0"/>
          </a:p>
          <a:p>
            <a:pPr marL="0" indent="0">
              <a:buNone/>
            </a:pPr>
            <a:r>
              <a:rPr lang="es-MX" dirty="0"/>
              <a:t>&lt;iterable&gt; es una colección de objetos, por ejemplo, una lista de elementos. Las &lt;sentencia(s)&gt; en el cuerpo del ciclo se indican mediante </a:t>
            </a:r>
            <a:r>
              <a:rPr lang="es-MX" dirty="0" err="1"/>
              <a:t>indentación</a:t>
            </a:r>
            <a:r>
              <a:rPr lang="es-MX" dirty="0"/>
              <a:t> o sangría, y se ejecutan una vez para cada elemento en &lt;iterable&gt;. La variable de ciclo &lt;variable&gt; toma el valor del siguiente elemento en &lt;iterable&gt; cada vez que pasa por el ciclo.</a:t>
            </a:r>
          </a:p>
        </p:txBody>
      </p:sp>
      <p:pic>
        <p:nvPicPr>
          <p:cNvPr id="5" name="Imagen 4">
            <a:extLst>
              <a:ext uri="{FF2B5EF4-FFF2-40B4-BE49-F238E27FC236}">
                <a16:creationId xmlns:a16="http://schemas.microsoft.com/office/drawing/2014/main" id="{21DC42E1-73CD-7419-8723-DE2651364A55}"/>
              </a:ext>
            </a:extLst>
          </p:cNvPr>
          <p:cNvPicPr>
            <a:picLocks noChangeAspect="1"/>
          </p:cNvPicPr>
          <p:nvPr/>
        </p:nvPicPr>
        <p:blipFill>
          <a:blip r:embed="rId2"/>
          <a:srcRect l="27000" t="33223" r="43808" b="27579"/>
          <a:stretch/>
        </p:blipFill>
        <p:spPr>
          <a:xfrm>
            <a:off x="7393193" y="692214"/>
            <a:ext cx="4640456" cy="3503269"/>
          </a:xfrm>
          <a:prstGeom prst="rect">
            <a:avLst/>
          </a:prstGeom>
        </p:spPr>
      </p:pic>
    </p:spTree>
    <p:extLst>
      <p:ext uri="{BB962C8B-B14F-4D97-AF65-F5344CB8AC3E}">
        <p14:creationId xmlns:p14="http://schemas.microsoft.com/office/powerpoint/2010/main" val="3087348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D8A57EDB-2674-37CF-36F7-AB9EE6556C47}"/>
              </a:ext>
            </a:extLst>
          </p:cNvPr>
          <p:cNvPicPr>
            <a:picLocks noChangeAspect="1"/>
          </p:cNvPicPr>
          <p:nvPr/>
        </p:nvPicPr>
        <p:blipFill>
          <a:blip r:embed="rId2"/>
          <a:srcRect l="27346" t="40201" r="28693" b="9911"/>
          <a:stretch/>
        </p:blipFill>
        <p:spPr>
          <a:xfrm>
            <a:off x="1480846" y="484405"/>
            <a:ext cx="9230307" cy="5889190"/>
          </a:xfrm>
          <a:prstGeom prst="rect">
            <a:avLst/>
          </a:prstGeom>
        </p:spPr>
      </p:pic>
    </p:spTree>
    <p:extLst>
      <p:ext uri="{BB962C8B-B14F-4D97-AF65-F5344CB8AC3E}">
        <p14:creationId xmlns:p14="http://schemas.microsoft.com/office/powerpoint/2010/main" val="40505198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BA5CDBFC-3CD5-3C30-1CAB-412ECC785ECA}"/>
              </a:ext>
            </a:extLst>
          </p:cNvPr>
          <p:cNvSpPr>
            <a:spLocks noGrp="1"/>
          </p:cNvSpPr>
          <p:nvPr>
            <p:ph idx="1"/>
          </p:nvPr>
        </p:nvSpPr>
        <p:spPr>
          <a:xfrm>
            <a:off x="838200" y="836472"/>
            <a:ext cx="10515600" cy="5671903"/>
          </a:xfrm>
        </p:spPr>
        <p:txBody>
          <a:bodyPr>
            <a:normAutofit fontScale="92500" lnSpcReduction="20000"/>
          </a:bodyPr>
          <a:lstStyle/>
          <a:p>
            <a:pPr marL="0" indent="0" algn="ctr">
              <a:buNone/>
            </a:pPr>
            <a:r>
              <a:rPr lang="es-MX" sz="3500" b="1" dirty="0"/>
              <a:t>Iterables</a:t>
            </a:r>
            <a:endParaRPr lang="es-MX" b="1" dirty="0"/>
          </a:p>
          <a:p>
            <a:endParaRPr lang="es-MX" dirty="0"/>
          </a:p>
          <a:p>
            <a:pPr marL="0" indent="0">
              <a:buNone/>
            </a:pPr>
            <a:r>
              <a:rPr lang="es-MX" dirty="0"/>
              <a:t>En Python, iterable significa que un objeto puede usarse en la iteración. El término se utiliza como:</a:t>
            </a:r>
          </a:p>
          <a:p>
            <a:endParaRPr lang="es-MX" dirty="0"/>
          </a:p>
          <a:p>
            <a:r>
              <a:rPr lang="es-MX" dirty="0"/>
              <a:t>Un adjetivo: un objeto puede describirse como iterable.</a:t>
            </a:r>
          </a:p>
          <a:p>
            <a:r>
              <a:rPr lang="es-MX" dirty="0"/>
              <a:t>Un sustantivo: un objeto puede caracterizarse como iterable.</a:t>
            </a:r>
          </a:p>
          <a:p>
            <a:endParaRPr lang="es-MX" dirty="0"/>
          </a:p>
          <a:p>
            <a:pPr marL="0" indent="0">
              <a:buNone/>
            </a:pPr>
            <a:r>
              <a:rPr lang="es-MX" dirty="0"/>
              <a:t>Si un objeto es iterable, se puede pasar a la función integrada de Python </a:t>
            </a:r>
            <a:r>
              <a:rPr lang="es-MX" dirty="0" err="1"/>
              <a:t>iter</a:t>
            </a:r>
            <a:r>
              <a:rPr lang="es-MX" dirty="0"/>
              <a:t>(), que devuelve algo llamado iterador.</a:t>
            </a:r>
          </a:p>
          <a:p>
            <a:pPr marL="0" indent="0">
              <a:buNone/>
            </a:pPr>
            <a:r>
              <a:rPr lang="es-MX" dirty="0"/>
              <a:t>Un iterador es esencialmente un productor de valor que produce va-</a:t>
            </a:r>
          </a:p>
          <a:p>
            <a:pPr marL="0" indent="0">
              <a:buNone/>
            </a:pPr>
            <a:r>
              <a:rPr lang="es-MX" dirty="0"/>
              <a:t>lores sucesivos de su objeto iterable asociado. La función incorporada</a:t>
            </a:r>
          </a:p>
          <a:p>
            <a:pPr marL="0" indent="0">
              <a:buNone/>
            </a:pPr>
            <a:endParaRPr lang="es-MX" dirty="0"/>
          </a:p>
          <a:p>
            <a:pPr marL="0" indent="0">
              <a:buNone/>
            </a:pPr>
            <a:r>
              <a:rPr lang="es-MX" dirty="0" err="1"/>
              <a:t>next</a:t>
            </a:r>
            <a:r>
              <a:rPr lang="es-MX" dirty="0"/>
              <a:t>() se usa para obtener el siguiente valor del iterador.</a:t>
            </a:r>
          </a:p>
        </p:txBody>
      </p:sp>
    </p:spTree>
    <p:extLst>
      <p:ext uri="{BB962C8B-B14F-4D97-AF65-F5344CB8AC3E}">
        <p14:creationId xmlns:p14="http://schemas.microsoft.com/office/powerpoint/2010/main" val="2993057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476714C2-BB28-2F71-F9DF-2F56097E66C7}"/>
              </a:ext>
            </a:extLst>
          </p:cNvPr>
          <p:cNvPicPr>
            <a:picLocks noChangeAspect="1"/>
          </p:cNvPicPr>
          <p:nvPr/>
        </p:nvPicPr>
        <p:blipFill>
          <a:blip r:embed="rId2"/>
          <a:srcRect l="25961" t="24641" r="23731" b="29631"/>
          <a:stretch/>
        </p:blipFill>
        <p:spPr>
          <a:xfrm>
            <a:off x="922004" y="784832"/>
            <a:ext cx="10347991" cy="5288336"/>
          </a:xfrm>
          <a:prstGeom prst="rect">
            <a:avLst/>
          </a:prstGeom>
        </p:spPr>
      </p:pic>
    </p:spTree>
    <p:extLst>
      <p:ext uri="{BB962C8B-B14F-4D97-AF65-F5344CB8AC3E}">
        <p14:creationId xmlns:p14="http://schemas.microsoft.com/office/powerpoint/2010/main" val="39690110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3D2E2C1C-53B7-A54C-C31C-97EDE6137969}"/>
              </a:ext>
            </a:extLst>
          </p:cNvPr>
          <p:cNvPicPr>
            <a:picLocks noChangeAspect="1"/>
          </p:cNvPicPr>
          <p:nvPr/>
        </p:nvPicPr>
        <p:blipFill>
          <a:blip r:embed="rId2"/>
          <a:srcRect l="27463" t="34019" r="27307" b="17137"/>
          <a:stretch/>
        </p:blipFill>
        <p:spPr>
          <a:xfrm>
            <a:off x="1201167" y="457137"/>
            <a:ext cx="9789666" cy="5943726"/>
          </a:xfrm>
          <a:prstGeom prst="rect">
            <a:avLst/>
          </a:prstGeom>
        </p:spPr>
      </p:pic>
    </p:spTree>
    <p:extLst>
      <p:ext uri="{BB962C8B-B14F-4D97-AF65-F5344CB8AC3E}">
        <p14:creationId xmlns:p14="http://schemas.microsoft.com/office/powerpoint/2010/main" val="318959938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2D2384-6454-C0A2-9309-B67CFAE67697}"/>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4E03F399-C40E-4D0C-9722-5D4511B0C0B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99564DFD-7DEC-9844-30A5-FA77D8DE7F8D}"/>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9879898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349F6A-BAC9-B646-22D8-2F261188A1BE}"/>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FE98B616-2BC2-A846-928B-2E0D7116885B}"/>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158847C8-D88A-F482-799F-E64CB09D25B4}"/>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8908883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741BA08-C93F-3412-C616-DAF02C90C9EF}"/>
              </a:ext>
            </a:extLst>
          </p:cNvPr>
          <p:cNvSpPr>
            <a:spLocks noGrp="1"/>
          </p:cNvSpPr>
          <p:nvPr>
            <p:ph idx="1"/>
          </p:nvPr>
        </p:nvSpPr>
        <p:spPr>
          <a:xfrm>
            <a:off x="838200" y="1368425"/>
            <a:ext cx="10515600" cy="4351338"/>
          </a:xfrm>
        </p:spPr>
        <p:txBody>
          <a:bodyPr>
            <a:normAutofit/>
          </a:bodyPr>
          <a:lstStyle/>
          <a:p>
            <a:r>
              <a:rPr lang="es-MX" dirty="0"/>
              <a:t>Las estructuras de control condicionales nos permiten son aquellas que permiten realizar una evaluación de una o más condiciones, para decidir qué acción ejecutar en caso de que se cumpla o se cumplan las condiciones.</a:t>
            </a:r>
          </a:p>
          <a:p>
            <a:endParaRPr lang="es-MX" dirty="0"/>
          </a:p>
          <a:p>
            <a:r>
              <a:rPr lang="es-MX" dirty="0"/>
              <a:t>La condición o las condiciones solo se pueden evaluar como verdaderas o falsas. Si la condición o condiciones se cumple (la condición es verdadera), o la condición no se cumple (la condición es falsa).</a:t>
            </a:r>
          </a:p>
        </p:txBody>
      </p:sp>
    </p:spTree>
    <p:extLst>
      <p:ext uri="{BB962C8B-B14F-4D97-AF65-F5344CB8AC3E}">
        <p14:creationId xmlns:p14="http://schemas.microsoft.com/office/powerpoint/2010/main" val="8921827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E38CD2-8DDB-E76D-2912-3BBB39C14C86}"/>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DE2BD70D-18C9-1DAA-C8BA-EC2837887F41}"/>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F2B91B5A-2523-44B4-48C6-E6B93D942F3D}"/>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1836279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6E86F1-C755-576E-741D-C3B37BD1E1C2}"/>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DA452599-D9FB-63E8-D233-9534218145F0}"/>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BC07A23C-13D1-B73F-D45D-479B49DC2009}"/>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0219225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0E81A22-E784-CF4D-BB3B-3690B9974136}"/>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65C6F10A-CD02-D2A4-F5F8-59415811E07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47DA637-0641-E3B9-38DC-76F6033FC0C0}"/>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1735312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554224F-4842-C490-9DA6-2B8B1E00773C}"/>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7D35440E-DBF6-E02E-BA91-D54FBB6687C4}"/>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CBF1729-E4FC-D50D-A732-215AF18DB987}"/>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8495785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D0F771-C1BA-360C-64DB-CFD0805367D5}"/>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18751325-FE06-07DA-544A-D070EE0CF130}"/>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B9EBFB3C-C8CD-0679-4EE4-58200A960444}"/>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3502029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C2EE2D5-EC6A-3857-D978-1F32DE7913B1}"/>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3D864EEE-0903-6272-5991-BC03735B82B4}"/>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A8BE84EE-C46F-CF25-D2A9-35D3D9790E8E}"/>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6496924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08CDD55-1C10-8661-655E-DB4969EB463B}"/>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C6FF65BA-3BF8-105F-FBCD-DBC7D5D1278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28EB6EE0-2839-9311-D5F2-B4878F6CD06C}"/>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5622359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5F2B74-2DAA-6C2F-1DDB-72947E765203}"/>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09FC68CA-5FC6-3BDB-F99C-1E9A5766A728}"/>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635E5D0-C287-8294-F4CB-114E436242C6}"/>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1640211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D0D53E-2693-385A-22FC-ACAEEE46315A}"/>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EE951651-2381-2BCC-5FA8-7170DC9E7FFE}"/>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430DA0FB-A313-7E45-DA76-443ED9D190A6}"/>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19253636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4C41E2-0C3B-9CFB-8983-461591068CFF}"/>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C72E0D6F-B965-0975-7FE5-D659461E950E}"/>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2C45BC52-6927-814F-2A96-CBB693EFDFDB}"/>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6811737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4A906051-E824-6BD1-6A26-751710D49EFD}"/>
              </a:ext>
            </a:extLst>
          </p:cNvPr>
          <p:cNvSpPr>
            <a:spLocks noGrp="1"/>
          </p:cNvSpPr>
          <p:nvPr>
            <p:ph idx="1"/>
          </p:nvPr>
        </p:nvSpPr>
        <p:spPr>
          <a:xfrm>
            <a:off x="636494" y="400237"/>
            <a:ext cx="10515600" cy="5677834"/>
          </a:xfrm>
        </p:spPr>
        <p:txBody>
          <a:bodyPr>
            <a:normAutofit fontScale="92500" lnSpcReduction="10000"/>
          </a:bodyPr>
          <a:lstStyle/>
          <a:p>
            <a:pPr marL="0" indent="0">
              <a:buNone/>
            </a:pPr>
            <a:r>
              <a:rPr lang="es-MX" sz="3600" b="1" dirty="0">
                <a:solidFill>
                  <a:srgbClr val="00B050"/>
                </a:solidFill>
              </a:rPr>
              <a:t>Condicional </a:t>
            </a:r>
            <a:r>
              <a:rPr lang="es-MX" sz="3600" b="1" dirty="0" err="1">
                <a:solidFill>
                  <a:srgbClr val="00B050"/>
                </a:solidFill>
              </a:rPr>
              <a:t>if</a:t>
            </a:r>
            <a:endParaRPr lang="es-MX" sz="3600" b="1" dirty="0">
              <a:solidFill>
                <a:srgbClr val="00B050"/>
              </a:solidFill>
            </a:endParaRPr>
          </a:p>
          <a:p>
            <a:r>
              <a:rPr lang="es-MX" dirty="0"/>
              <a:t>La estructura de control condicional </a:t>
            </a:r>
            <a:r>
              <a:rPr lang="es-MX" dirty="0" err="1"/>
              <a:t>if</a:t>
            </a:r>
            <a:r>
              <a:rPr lang="es-MX" dirty="0"/>
              <a:t> te permitirá la ejecución condicional de una sentencia o grupo de sentencias en función del valor de una expresión.</a:t>
            </a:r>
          </a:p>
          <a:p>
            <a:pPr marL="0" indent="0">
              <a:buNone/>
            </a:pPr>
            <a:r>
              <a:rPr lang="es-MX" dirty="0"/>
              <a:t>de la estructura de control condicional </a:t>
            </a:r>
            <a:r>
              <a:rPr lang="es-MX" dirty="0" err="1"/>
              <a:t>if</a:t>
            </a:r>
            <a:r>
              <a:rPr lang="es-MX" dirty="0"/>
              <a:t>:</a:t>
            </a:r>
          </a:p>
          <a:p>
            <a:pPr marL="0" indent="0">
              <a:buNone/>
            </a:pPr>
            <a:r>
              <a:rPr lang="es-MX" dirty="0" err="1">
                <a:solidFill>
                  <a:srgbClr val="00B050"/>
                </a:solidFill>
              </a:rPr>
              <a:t>if</a:t>
            </a:r>
            <a:r>
              <a:rPr lang="es-MX" dirty="0">
                <a:solidFill>
                  <a:srgbClr val="00B050"/>
                </a:solidFill>
              </a:rPr>
              <a:t> &lt;expresión&gt;:</a:t>
            </a:r>
          </a:p>
          <a:p>
            <a:pPr marL="0" indent="0">
              <a:buNone/>
            </a:pPr>
            <a:r>
              <a:rPr lang="es-MX" dirty="0">
                <a:solidFill>
                  <a:srgbClr val="00B050"/>
                </a:solidFill>
              </a:rPr>
              <a:t>	&lt;sentencias&gt;</a:t>
            </a:r>
          </a:p>
          <a:p>
            <a:pPr marL="0" indent="0">
              <a:buNone/>
            </a:pPr>
            <a:endParaRPr lang="es-MX" dirty="0"/>
          </a:p>
          <a:p>
            <a:pPr marL="0" indent="0">
              <a:buNone/>
            </a:pPr>
            <a:r>
              <a:rPr lang="es-MX" dirty="0"/>
              <a:t>&lt;expresión&gt; es una expresión evaluada de forma booleana (</a:t>
            </a:r>
            <a:r>
              <a:rPr lang="es-MX" dirty="0" err="1"/>
              <a:t>verda</a:t>
            </a:r>
            <a:r>
              <a:rPr lang="es-MX" dirty="0"/>
              <a:t>-</a:t>
            </a:r>
          </a:p>
          <a:p>
            <a:pPr marL="0" indent="0">
              <a:buNone/>
            </a:pPr>
            <a:r>
              <a:rPr lang="es-MX" dirty="0" err="1"/>
              <a:t>dero</a:t>
            </a:r>
            <a:r>
              <a:rPr lang="es-MX" dirty="0"/>
              <a:t> o falso).</a:t>
            </a:r>
          </a:p>
          <a:p>
            <a:pPr marL="0" indent="0">
              <a:buNone/>
            </a:pPr>
            <a:endParaRPr lang="es-MX" dirty="0"/>
          </a:p>
          <a:p>
            <a:pPr marL="0" indent="0">
              <a:buNone/>
            </a:pPr>
            <a:r>
              <a:rPr lang="es-MX" dirty="0"/>
              <a:t>&lt;sentencias&gt; es una o varias sentencias validas de Python, las cuales</a:t>
            </a:r>
          </a:p>
          <a:p>
            <a:pPr marL="0" indent="0">
              <a:buNone/>
            </a:pPr>
            <a:r>
              <a:rPr lang="es-MX" dirty="0"/>
              <a:t>deben estar propiamente </a:t>
            </a:r>
            <a:r>
              <a:rPr lang="es-MX" dirty="0" err="1"/>
              <a:t>indentadas</a:t>
            </a:r>
            <a:r>
              <a:rPr lang="es-MX" dirty="0"/>
              <a:t>.</a:t>
            </a:r>
          </a:p>
        </p:txBody>
      </p:sp>
    </p:spTree>
    <p:extLst>
      <p:ext uri="{BB962C8B-B14F-4D97-AF65-F5344CB8AC3E}">
        <p14:creationId xmlns:p14="http://schemas.microsoft.com/office/powerpoint/2010/main" val="112989795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4AE167-78F3-553C-1DF3-ACC7C63278FD}"/>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090AB90F-6641-1C26-C6F3-AD815105897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08DA357C-7F4C-1C4F-2F7F-D22807F59B76}"/>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29706390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D41B84-7B6B-B316-1F68-0DEE13DE7B54}"/>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ABC0034A-EAFA-7D86-1D88-C03528332E87}"/>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1D3BE1F7-8C4D-F702-7C73-B22BE7571E94}"/>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5925275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3CF6C6F-0D9C-FEF6-9C29-AA04550767C7}"/>
              </a:ext>
            </a:extLst>
          </p:cNvPr>
          <p:cNvSpPr>
            <a:spLocks noGrp="1"/>
          </p:cNvSpPr>
          <p:nvPr>
            <p:ph type="title"/>
          </p:nvPr>
        </p:nvSpPr>
        <p:spPr/>
        <p:txBody>
          <a:bodyPr/>
          <a:lstStyle/>
          <a:p>
            <a:endParaRPr lang="es-MX"/>
          </a:p>
        </p:txBody>
      </p:sp>
      <p:sp>
        <p:nvSpPr>
          <p:cNvPr id="3" name="Marcador de contenido 2">
            <a:extLst>
              <a:ext uri="{FF2B5EF4-FFF2-40B4-BE49-F238E27FC236}">
                <a16:creationId xmlns:a16="http://schemas.microsoft.com/office/drawing/2014/main" id="{BE619F2A-D6C9-E3C2-DEA5-42B1EB197DBC}"/>
              </a:ext>
            </a:extLst>
          </p:cNvPr>
          <p:cNvSpPr>
            <a:spLocks noGrp="1"/>
          </p:cNvSpPr>
          <p:nvPr>
            <p:ph idx="1"/>
          </p:nvPr>
        </p:nvSpPr>
        <p:spPr/>
        <p:txBody>
          <a:bodyPr/>
          <a:lstStyle/>
          <a:p>
            <a:endParaRPr lang="es-MX"/>
          </a:p>
        </p:txBody>
      </p:sp>
      <p:pic>
        <p:nvPicPr>
          <p:cNvPr id="5" name="Imagen 4">
            <a:extLst>
              <a:ext uri="{FF2B5EF4-FFF2-40B4-BE49-F238E27FC236}">
                <a16:creationId xmlns:a16="http://schemas.microsoft.com/office/drawing/2014/main" id="{E2A1FF4A-6EE0-1715-2CED-30F18F4F07CF}"/>
              </a:ext>
            </a:extLst>
          </p:cNvPr>
          <p:cNvPicPr>
            <a:picLocks noChangeAspect="1"/>
          </p:cNvPicPr>
          <p:nvPr/>
        </p:nvPicPr>
        <p:blipFill>
          <a:blip r:embed="rId2"/>
          <a:stretch>
            <a:fillRect/>
          </a:stretch>
        </p:blipFill>
        <p:spPr>
          <a:xfrm>
            <a:off x="0" y="1673"/>
            <a:ext cx="12192000" cy="6854653"/>
          </a:xfrm>
          <a:prstGeom prst="rect">
            <a:avLst/>
          </a:prstGeom>
        </p:spPr>
      </p:pic>
    </p:spTree>
    <p:extLst>
      <p:ext uri="{BB962C8B-B14F-4D97-AF65-F5344CB8AC3E}">
        <p14:creationId xmlns:p14="http://schemas.microsoft.com/office/powerpoint/2010/main" val="3903436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1305CD00-9525-48DD-8A8B-327E36FE68C3}"/>
              </a:ext>
            </a:extLst>
          </p:cNvPr>
          <p:cNvPicPr>
            <a:picLocks noChangeAspect="1"/>
          </p:cNvPicPr>
          <p:nvPr/>
        </p:nvPicPr>
        <p:blipFill>
          <a:blip r:embed="rId2"/>
          <a:srcRect l="21923" t="18241" r="21423" b="26348"/>
          <a:stretch/>
        </p:blipFill>
        <p:spPr>
          <a:xfrm>
            <a:off x="68157" y="114300"/>
            <a:ext cx="12055685" cy="6629400"/>
          </a:xfrm>
          <a:prstGeom prst="rect">
            <a:avLst/>
          </a:prstGeom>
        </p:spPr>
      </p:pic>
    </p:spTree>
    <p:extLst>
      <p:ext uri="{BB962C8B-B14F-4D97-AF65-F5344CB8AC3E}">
        <p14:creationId xmlns:p14="http://schemas.microsoft.com/office/powerpoint/2010/main" val="7258888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CA0DD580-AB3A-3E11-8E65-DB07739DAC5D}"/>
              </a:ext>
            </a:extLst>
          </p:cNvPr>
          <p:cNvSpPr>
            <a:spLocks noGrp="1"/>
          </p:cNvSpPr>
          <p:nvPr>
            <p:ph idx="1"/>
          </p:nvPr>
        </p:nvSpPr>
        <p:spPr>
          <a:xfrm>
            <a:off x="1501588" y="890261"/>
            <a:ext cx="4594412" cy="4351338"/>
          </a:xfrm>
        </p:spPr>
        <p:txBody>
          <a:bodyPr>
            <a:normAutofit fontScale="92500" lnSpcReduction="10000"/>
          </a:bodyPr>
          <a:lstStyle/>
          <a:p>
            <a:pPr marL="0" indent="0">
              <a:buNone/>
            </a:pPr>
            <a:r>
              <a:rPr lang="pt-BR" sz="3300" b="1" dirty="0" err="1"/>
              <a:t>Sintaxis</a:t>
            </a:r>
            <a:endParaRPr lang="pt-BR" sz="3300" b="1" dirty="0"/>
          </a:p>
          <a:p>
            <a:r>
              <a:rPr lang="pt-BR" dirty="0" err="1">
                <a:solidFill>
                  <a:srgbClr val="00B0F0"/>
                </a:solidFill>
              </a:rPr>
              <a:t>if</a:t>
            </a:r>
            <a:r>
              <a:rPr lang="pt-BR" dirty="0">
                <a:solidFill>
                  <a:srgbClr val="00B0F0"/>
                </a:solidFill>
              </a:rPr>
              <a:t> &lt;</a:t>
            </a:r>
            <a:r>
              <a:rPr lang="pt-BR" dirty="0" err="1">
                <a:solidFill>
                  <a:srgbClr val="00B0F0"/>
                </a:solidFill>
              </a:rPr>
              <a:t>expresión</a:t>
            </a:r>
            <a:r>
              <a:rPr lang="pt-BR" dirty="0">
                <a:solidFill>
                  <a:srgbClr val="00B0F0"/>
                </a:solidFill>
              </a:rPr>
              <a:t>&gt;:</a:t>
            </a:r>
          </a:p>
          <a:p>
            <a:pPr lvl="1"/>
            <a:r>
              <a:rPr lang="pt-BR" dirty="0">
                <a:solidFill>
                  <a:srgbClr val="00B050"/>
                </a:solidFill>
              </a:rPr>
              <a:t>&lt;sentencia(s)&gt;</a:t>
            </a:r>
          </a:p>
          <a:p>
            <a:r>
              <a:rPr lang="pt-BR" dirty="0" err="1">
                <a:solidFill>
                  <a:srgbClr val="00B0F0"/>
                </a:solidFill>
              </a:rPr>
              <a:t>elif</a:t>
            </a:r>
            <a:r>
              <a:rPr lang="pt-BR" dirty="0">
                <a:solidFill>
                  <a:srgbClr val="00B0F0"/>
                </a:solidFill>
              </a:rPr>
              <a:t> &lt;</a:t>
            </a:r>
            <a:r>
              <a:rPr lang="pt-BR" dirty="0" err="1">
                <a:solidFill>
                  <a:srgbClr val="00B0F0"/>
                </a:solidFill>
              </a:rPr>
              <a:t>expr</a:t>
            </a:r>
            <a:r>
              <a:rPr lang="pt-BR" dirty="0">
                <a:solidFill>
                  <a:srgbClr val="00B0F0"/>
                </a:solidFill>
              </a:rPr>
              <a:t>&gt;:</a:t>
            </a:r>
          </a:p>
          <a:p>
            <a:pPr lvl="1"/>
            <a:r>
              <a:rPr lang="pt-BR" dirty="0">
                <a:solidFill>
                  <a:srgbClr val="00B050"/>
                </a:solidFill>
              </a:rPr>
              <a:t>&lt;sentencia(s)&gt;</a:t>
            </a:r>
          </a:p>
          <a:p>
            <a:r>
              <a:rPr lang="pt-BR" dirty="0" err="1">
                <a:solidFill>
                  <a:srgbClr val="00B0F0"/>
                </a:solidFill>
              </a:rPr>
              <a:t>elif</a:t>
            </a:r>
            <a:r>
              <a:rPr lang="pt-BR" dirty="0">
                <a:solidFill>
                  <a:srgbClr val="00B0F0"/>
                </a:solidFill>
              </a:rPr>
              <a:t> &lt;</a:t>
            </a:r>
            <a:r>
              <a:rPr lang="pt-BR" dirty="0" err="1">
                <a:solidFill>
                  <a:srgbClr val="00B0F0"/>
                </a:solidFill>
              </a:rPr>
              <a:t>expr</a:t>
            </a:r>
            <a:r>
              <a:rPr lang="pt-BR" dirty="0">
                <a:solidFill>
                  <a:srgbClr val="00B0F0"/>
                </a:solidFill>
              </a:rPr>
              <a:t>&gt;:</a:t>
            </a:r>
          </a:p>
          <a:p>
            <a:pPr lvl="1"/>
            <a:r>
              <a:rPr lang="pt-BR" dirty="0">
                <a:solidFill>
                  <a:srgbClr val="00B050"/>
                </a:solidFill>
              </a:rPr>
              <a:t>&lt;sentencia(s)&gt;</a:t>
            </a:r>
            <a:endParaRPr lang="pt-BR" dirty="0"/>
          </a:p>
          <a:p>
            <a:pPr marL="0" indent="0">
              <a:buNone/>
            </a:pPr>
            <a:r>
              <a:rPr lang="pt-BR" dirty="0"/>
              <a:t>...</a:t>
            </a:r>
          </a:p>
          <a:p>
            <a:r>
              <a:rPr lang="pt-BR" dirty="0" err="1">
                <a:solidFill>
                  <a:srgbClr val="00B0F0"/>
                </a:solidFill>
              </a:rPr>
              <a:t>else</a:t>
            </a:r>
            <a:r>
              <a:rPr lang="pt-BR" dirty="0">
                <a:solidFill>
                  <a:srgbClr val="00B0F0"/>
                </a:solidFill>
              </a:rPr>
              <a:t>:</a:t>
            </a:r>
          </a:p>
          <a:p>
            <a:pPr lvl="1"/>
            <a:r>
              <a:rPr lang="pt-BR" dirty="0">
                <a:solidFill>
                  <a:srgbClr val="00B050"/>
                </a:solidFill>
              </a:rPr>
              <a:t>&lt;sentencia(s)&gt;</a:t>
            </a:r>
            <a:endParaRPr lang="es-MX" dirty="0">
              <a:solidFill>
                <a:srgbClr val="00B050"/>
              </a:solidFill>
            </a:endParaRPr>
          </a:p>
        </p:txBody>
      </p:sp>
      <p:pic>
        <p:nvPicPr>
          <p:cNvPr id="5" name="Imagen 4">
            <a:extLst>
              <a:ext uri="{FF2B5EF4-FFF2-40B4-BE49-F238E27FC236}">
                <a16:creationId xmlns:a16="http://schemas.microsoft.com/office/drawing/2014/main" id="{474EF413-555B-0749-EEF0-09BDCADB9215}"/>
              </a:ext>
            </a:extLst>
          </p:cNvPr>
          <p:cNvPicPr>
            <a:picLocks noChangeAspect="1"/>
          </p:cNvPicPr>
          <p:nvPr/>
        </p:nvPicPr>
        <p:blipFill>
          <a:blip r:embed="rId2"/>
          <a:srcRect l="30220" t="32541" r="44302" b="10765"/>
          <a:stretch/>
        </p:blipFill>
        <p:spPr>
          <a:xfrm>
            <a:off x="6306671" y="686790"/>
            <a:ext cx="4383741" cy="5484419"/>
          </a:xfrm>
          <a:prstGeom prst="rect">
            <a:avLst/>
          </a:prstGeom>
        </p:spPr>
      </p:pic>
    </p:spTree>
    <p:extLst>
      <p:ext uri="{BB962C8B-B14F-4D97-AF65-F5344CB8AC3E}">
        <p14:creationId xmlns:p14="http://schemas.microsoft.com/office/powerpoint/2010/main" val="1698408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653B7EB-CBFA-68A3-F1E0-06FACEDF4A7D}"/>
              </a:ext>
            </a:extLst>
          </p:cNvPr>
          <p:cNvSpPr>
            <a:spLocks noGrp="1"/>
          </p:cNvSpPr>
          <p:nvPr>
            <p:ph idx="1"/>
          </p:nvPr>
        </p:nvSpPr>
        <p:spPr>
          <a:xfrm>
            <a:off x="820270" y="1099484"/>
            <a:ext cx="10551459" cy="4351338"/>
          </a:xfrm>
        </p:spPr>
        <p:txBody>
          <a:bodyPr>
            <a:normAutofit fontScale="85000" lnSpcReduction="10000"/>
          </a:bodyPr>
          <a:lstStyle/>
          <a:p>
            <a:pPr marL="0" indent="0">
              <a:buNone/>
            </a:pPr>
            <a:r>
              <a:rPr lang="es-MX" dirty="0"/>
              <a:t>		¿Qué es iteración?</a:t>
            </a:r>
          </a:p>
          <a:p>
            <a:r>
              <a:rPr lang="es-MX" dirty="0"/>
              <a:t>La iteración significa ejecutar el mismo bloque de código una y otra vez, potencialmente muchas veces. Una estructura de programación que implementa la iteración se denomina </a:t>
            </a:r>
            <a:r>
              <a:rPr lang="es-MX" dirty="0" err="1"/>
              <a:t>loop</a:t>
            </a:r>
            <a:r>
              <a:rPr lang="es-MX" dirty="0"/>
              <a:t>, bucle o ciclo.</a:t>
            </a:r>
          </a:p>
          <a:p>
            <a:endParaRPr lang="es-MX" dirty="0"/>
          </a:p>
          <a:p>
            <a:pPr marL="0" indent="0">
              <a:buNone/>
            </a:pPr>
            <a:r>
              <a:rPr lang="es-MX" dirty="0"/>
              <a:t>En programación, hay dos tipos de iteraciones, indefinidas y definidas:</a:t>
            </a:r>
          </a:p>
          <a:p>
            <a:pPr>
              <a:buFont typeface="Wingdings" panose="05000000000000000000" pitchFamily="2" charset="2"/>
              <a:buChar char="v"/>
            </a:pPr>
            <a:r>
              <a:rPr lang="es-MX" dirty="0"/>
              <a:t>La iteración indefinida, la cantidad de veces que se ejecuta el ciclo no se especifica explícitamente de antemano. Más bien, el bloque designado se ejecuta repetidamente siempre que se cumpla alguna condición.</a:t>
            </a:r>
          </a:p>
          <a:p>
            <a:pPr>
              <a:buFont typeface="Wingdings" panose="05000000000000000000" pitchFamily="2" charset="2"/>
              <a:buChar char="v"/>
            </a:pPr>
            <a:r>
              <a:rPr lang="es-MX" dirty="0"/>
              <a:t>Con una iteración definida, el número de veces que se ejecutará el bloque designado se especifica explícitamente en el momento en que comienza el ciclo.</a:t>
            </a:r>
          </a:p>
        </p:txBody>
      </p:sp>
    </p:spTree>
    <p:extLst>
      <p:ext uri="{BB962C8B-B14F-4D97-AF65-F5344CB8AC3E}">
        <p14:creationId xmlns:p14="http://schemas.microsoft.com/office/powerpoint/2010/main" val="2339874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23409922-2A8C-B503-23A6-CBDE1969E5FC}"/>
              </a:ext>
            </a:extLst>
          </p:cNvPr>
          <p:cNvSpPr>
            <a:spLocks noGrp="1"/>
          </p:cNvSpPr>
          <p:nvPr>
            <p:ph idx="1"/>
          </p:nvPr>
        </p:nvSpPr>
        <p:spPr>
          <a:xfrm>
            <a:off x="959222" y="796131"/>
            <a:ext cx="10860741" cy="4351338"/>
          </a:xfrm>
        </p:spPr>
        <p:txBody>
          <a:bodyPr>
            <a:normAutofit fontScale="85000" lnSpcReduction="10000"/>
          </a:bodyPr>
          <a:lstStyle/>
          <a:p>
            <a:pPr marL="0" indent="0">
              <a:buNone/>
            </a:pPr>
            <a:r>
              <a:rPr lang="es-MX" sz="3600" b="1" dirty="0">
                <a:solidFill>
                  <a:schemeClr val="accent5">
                    <a:lumMod val="75000"/>
                  </a:schemeClr>
                </a:solidFill>
              </a:rPr>
              <a:t>Ciclo </a:t>
            </a:r>
            <a:r>
              <a:rPr lang="es-MX" sz="3600" b="1" dirty="0" err="1">
                <a:solidFill>
                  <a:schemeClr val="accent5">
                    <a:lumMod val="75000"/>
                  </a:schemeClr>
                </a:solidFill>
              </a:rPr>
              <a:t>while</a:t>
            </a:r>
            <a:endParaRPr lang="es-MX" sz="3600" b="1" dirty="0">
              <a:solidFill>
                <a:schemeClr val="accent5">
                  <a:lumMod val="75000"/>
                </a:schemeClr>
              </a:solidFill>
            </a:endParaRPr>
          </a:p>
          <a:p>
            <a:pPr marL="0" indent="0">
              <a:buNone/>
            </a:pPr>
            <a:endParaRPr lang="es-MX" sz="3600" b="1" dirty="0"/>
          </a:p>
          <a:p>
            <a:pPr marL="0" indent="0">
              <a:buNone/>
            </a:pPr>
            <a:r>
              <a:rPr lang="es-MX" dirty="0"/>
              <a:t>Un ciclo o bucle </a:t>
            </a:r>
            <a:r>
              <a:rPr lang="es-MX" dirty="0" err="1"/>
              <a:t>while</a:t>
            </a:r>
            <a:r>
              <a:rPr lang="es-MX" dirty="0"/>
              <a:t>, &lt;expresión&gt; se evalúa primero en contexto booleano. Si es verdadero, se ejecuta el cuerpo del ciclo. Luego, &lt;expresión&gt; se verifica nuevamente y, si aún es cierto, el cuerpo se ejecuta nuevamente. Esto continúa hasta que &lt;expresión&gt; se vuelve falso, momento en el cual la ejecución del programa continúa con la primera declaración más allá del cuerpo del ciclo.</a:t>
            </a:r>
          </a:p>
          <a:p>
            <a:pPr marL="0" indent="0">
              <a:buNone/>
            </a:pPr>
            <a:endParaRPr lang="es-MX" dirty="0"/>
          </a:p>
          <a:p>
            <a:pPr marL="0" indent="0">
              <a:buNone/>
            </a:pPr>
            <a:r>
              <a:rPr lang="es-MX" dirty="0"/>
              <a:t>El formato de un ciclo </a:t>
            </a:r>
            <a:r>
              <a:rPr lang="es-MX" dirty="0" err="1"/>
              <a:t>while</a:t>
            </a:r>
            <a:r>
              <a:rPr lang="es-MX" dirty="0"/>
              <a:t> básico se muestra a continuación:</a:t>
            </a:r>
          </a:p>
          <a:p>
            <a:pPr marL="0" indent="0">
              <a:buNone/>
            </a:pPr>
            <a:r>
              <a:rPr lang="es-MX" dirty="0" err="1">
                <a:solidFill>
                  <a:schemeClr val="accent5">
                    <a:lumMod val="75000"/>
                  </a:schemeClr>
                </a:solidFill>
              </a:rPr>
              <a:t>while</a:t>
            </a:r>
            <a:r>
              <a:rPr lang="es-MX" dirty="0">
                <a:solidFill>
                  <a:schemeClr val="accent5">
                    <a:lumMod val="75000"/>
                  </a:schemeClr>
                </a:solidFill>
              </a:rPr>
              <a:t> &lt;expresión&gt;:</a:t>
            </a:r>
          </a:p>
          <a:p>
            <a:pPr marL="0" indent="0">
              <a:buNone/>
            </a:pPr>
            <a:r>
              <a:rPr lang="es-MX" dirty="0">
                <a:solidFill>
                  <a:schemeClr val="accent5">
                    <a:lumMod val="75000"/>
                  </a:schemeClr>
                </a:solidFill>
              </a:rPr>
              <a:t>	&lt;sentencia(s)&gt;</a:t>
            </a:r>
          </a:p>
        </p:txBody>
      </p:sp>
      <p:pic>
        <p:nvPicPr>
          <p:cNvPr id="4" name="Imagen 3">
            <a:extLst>
              <a:ext uri="{FF2B5EF4-FFF2-40B4-BE49-F238E27FC236}">
                <a16:creationId xmlns:a16="http://schemas.microsoft.com/office/drawing/2014/main" id="{B4981207-5220-4CDD-CF9C-0CFDB76A72FB}"/>
              </a:ext>
            </a:extLst>
          </p:cNvPr>
          <p:cNvPicPr>
            <a:picLocks noChangeAspect="1"/>
          </p:cNvPicPr>
          <p:nvPr/>
        </p:nvPicPr>
        <p:blipFill>
          <a:blip r:embed="rId2"/>
          <a:srcRect l="25500" t="42048" r="63654" b="45228"/>
          <a:stretch/>
        </p:blipFill>
        <p:spPr>
          <a:xfrm>
            <a:off x="6096000" y="4452113"/>
            <a:ext cx="2108499" cy="1390712"/>
          </a:xfrm>
          <a:prstGeom prst="rect">
            <a:avLst/>
          </a:prstGeom>
        </p:spPr>
      </p:pic>
    </p:spTree>
    <p:extLst>
      <p:ext uri="{BB962C8B-B14F-4D97-AF65-F5344CB8AC3E}">
        <p14:creationId xmlns:p14="http://schemas.microsoft.com/office/powerpoint/2010/main" val="3382538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A6DD608D-360C-3C9F-5B37-A510ECC780A9}"/>
              </a:ext>
            </a:extLst>
          </p:cNvPr>
          <p:cNvSpPr>
            <a:spLocks noGrp="1"/>
          </p:cNvSpPr>
          <p:nvPr>
            <p:ph idx="1"/>
          </p:nvPr>
        </p:nvSpPr>
        <p:spPr>
          <a:xfrm>
            <a:off x="726141" y="656524"/>
            <a:ext cx="10739717" cy="5544951"/>
          </a:xfrm>
        </p:spPr>
        <p:txBody>
          <a:bodyPr>
            <a:normAutofit/>
          </a:bodyPr>
          <a:lstStyle/>
          <a:p>
            <a:pPr marL="0" indent="0" algn="ctr">
              <a:buNone/>
            </a:pPr>
            <a:r>
              <a:rPr lang="es-MX" b="1" dirty="0"/>
              <a:t>Sentencias break y continue en Python</a:t>
            </a:r>
          </a:p>
          <a:p>
            <a:pPr marL="0" indent="0">
              <a:buNone/>
            </a:pPr>
            <a:r>
              <a:rPr lang="es-MX" dirty="0"/>
              <a:t>Python proporciona dos palabras clave que terminan de forma anticipada una iteración de ciclo:</a:t>
            </a:r>
          </a:p>
          <a:p>
            <a:pPr marL="0" indent="0">
              <a:buNone/>
            </a:pPr>
            <a:endParaRPr lang="es-MX" dirty="0"/>
          </a:p>
          <a:p>
            <a:pPr marL="0" indent="0">
              <a:buNone/>
            </a:pPr>
            <a:r>
              <a:rPr lang="es-MX" dirty="0"/>
              <a:t>La declaración </a:t>
            </a:r>
            <a:r>
              <a:rPr lang="es-MX" dirty="0">
                <a:solidFill>
                  <a:srgbClr val="FF0000"/>
                </a:solidFill>
              </a:rPr>
              <a:t>break</a:t>
            </a:r>
            <a:r>
              <a:rPr lang="es-MX" dirty="0"/>
              <a:t> de Python termina de forma inmediata </a:t>
            </a:r>
            <a:r>
              <a:rPr lang="es-MX" dirty="0">
                <a:solidFill>
                  <a:schemeClr val="accent2">
                    <a:lumMod val="75000"/>
                  </a:schemeClr>
                </a:solidFill>
              </a:rPr>
              <a:t>el ciclo </a:t>
            </a:r>
            <a:r>
              <a:rPr lang="es-MX" dirty="0" err="1">
                <a:solidFill>
                  <a:schemeClr val="accent2">
                    <a:lumMod val="75000"/>
                  </a:schemeClr>
                </a:solidFill>
              </a:rPr>
              <a:t>while</a:t>
            </a:r>
            <a:r>
              <a:rPr lang="es-MX" dirty="0">
                <a:solidFill>
                  <a:schemeClr val="accent2">
                    <a:lumMod val="75000"/>
                  </a:schemeClr>
                </a:solidFill>
              </a:rPr>
              <a:t> por completo</a:t>
            </a:r>
            <a:r>
              <a:rPr lang="es-MX" dirty="0"/>
              <a:t>. La ejecución del programa saltará hasta la siguiente instrucción que sigue al cuerpo del ciclo.</a:t>
            </a:r>
          </a:p>
          <a:p>
            <a:pPr marL="0" indent="0">
              <a:buNone/>
            </a:pPr>
            <a:endParaRPr lang="es-MX" dirty="0"/>
          </a:p>
          <a:p>
            <a:pPr marL="0" indent="0">
              <a:buNone/>
            </a:pPr>
            <a:r>
              <a:rPr lang="es-MX" dirty="0"/>
              <a:t>La declaración de </a:t>
            </a:r>
            <a:r>
              <a:rPr lang="es-MX" dirty="0">
                <a:solidFill>
                  <a:srgbClr val="FF0000"/>
                </a:solidFill>
              </a:rPr>
              <a:t>continue</a:t>
            </a:r>
            <a:r>
              <a:rPr lang="es-MX" dirty="0"/>
              <a:t> de Python </a:t>
            </a:r>
            <a:r>
              <a:rPr lang="es-MX" dirty="0">
                <a:solidFill>
                  <a:schemeClr val="accent2">
                    <a:lumMod val="75000"/>
                  </a:schemeClr>
                </a:solidFill>
              </a:rPr>
              <a:t>finaliza inmediatamente la iteración del ciclo actua</a:t>
            </a:r>
            <a:r>
              <a:rPr lang="es-MX" dirty="0"/>
              <a:t>l. La ejecución salta a la parte superior del ciclo y </a:t>
            </a:r>
            <a:r>
              <a:rPr lang="es-MX" dirty="0">
                <a:solidFill>
                  <a:schemeClr val="accent2">
                    <a:lumMod val="75000"/>
                  </a:schemeClr>
                </a:solidFill>
              </a:rPr>
              <a:t>la expresión de control se vuelve a evaluar</a:t>
            </a:r>
            <a:r>
              <a:rPr lang="es-MX" dirty="0"/>
              <a:t> para determinar si el ciclo se ejecutará de nuevo o terminará.</a:t>
            </a:r>
          </a:p>
        </p:txBody>
      </p:sp>
    </p:spTree>
    <p:extLst>
      <p:ext uri="{BB962C8B-B14F-4D97-AF65-F5344CB8AC3E}">
        <p14:creationId xmlns:p14="http://schemas.microsoft.com/office/powerpoint/2010/main" val="38842135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a:extLst>
              <a:ext uri="{FF2B5EF4-FFF2-40B4-BE49-F238E27FC236}">
                <a16:creationId xmlns:a16="http://schemas.microsoft.com/office/drawing/2014/main" id="{11F06194-3942-983B-D475-E0EAB8902847}"/>
              </a:ext>
            </a:extLst>
          </p:cNvPr>
          <p:cNvPicPr>
            <a:picLocks noChangeAspect="1"/>
          </p:cNvPicPr>
          <p:nvPr/>
        </p:nvPicPr>
        <p:blipFill>
          <a:blip r:embed="rId2"/>
          <a:srcRect l="27807" t="28502" r="23961" b="18960"/>
          <a:stretch/>
        </p:blipFill>
        <p:spPr>
          <a:xfrm>
            <a:off x="4867641" y="1186134"/>
            <a:ext cx="7324359" cy="4485732"/>
          </a:xfrm>
          <a:prstGeom prst="rect">
            <a:avLst/>
          </a:prstGeom>
        </p:spPr>
      </p:pic>
      <p:pic>
        <p:nvPicPr>
          <p:cNvPr id="6" name="Imagen 5">
            <a:extLst>
              <a:ext uri="{FF2B5EF4-FFF2-40B4-BE49-F238E27FC236}">
                <a16:creationId xmlns:a16="http://schemas.microsoft.com/office/drawing/2014/main" id="{E25C5BCD-8F76-E790-2FFC-2C3EDF7915B9}"/>
              </a:ext>
            </a:extLst>
          </p:cNvPr>
          <p:cNvPicPr>
            <a:picLocks noChangeAspect="1"/>
          </p:cNvPicPr>
          <p:nvPr/>
        </p:nvPicPr>
        <p:blipFill>
          <a:blip r:embed="rId3"/>
          <a:srcRect l="25385" t="35275" r="55000" b="32094"/>
          <a:stretch/>
        </p:blipFill>
        <p:spPr>
          <a:xfrm>
            <a:off x="317446" y="1343878"/>
            <a:ext cx="4155943" cy="3887028"/>
          </a:xfrm>
          <a:prstGeom prst="rect">
            <a:avLst/>
          </a:prstGeom>
        </p:spPr>
      </p:pic>
    </p:spTree>
    <p:extLst>
      <p:ext uri="{BB962C8B-B14F-4D97-AF65-F5344CB8AC3E}">
        <p14:creationId xmlns:p14="http://schemas.microsoft.com/office/powerpoint/2010/main" val="33190383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494</TotalTime>
  <Words>943</Words>
  <Application>Microsoft Office PowerPoint</Application>
  <PresentationFormat>Panorámica</PresentationFormat>
  <Paragraphs>78</Paragraphs>
  <Slides>32</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32</vt:i4>
      </vt:variant>
    </vt:vector>
  </HeadingPairs>
  <TitlesOfParts>
    <vt:vector size="37" baseType="lpstr">
      <vt:lpstr>Aptos</vt:lpstr>
      <vt:lpstr>Aptos Display</vt:lpstr>
      <vt:lpstr>Arial</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Idelfonso Iturbe Nepomuceno</dc:creator>
  <cp:lastModifiedBy>Idelfonso Iturbe Nepomuceno</cp:lastModifiedBy>
  <cp:revision>70</cp:revision>
  <dcterms:created xsi:type="dcterms:W3CDTF">2024-09-11T01:29:53Z</dcterms:created>
  <dcterms:modified xsi:type="dcterms:W3CDTF">2024-09-13T18:19:02Z</dcterms:modified>
</cp:coreProperties>
</file>

<file path=docProps/thumbnail.jpeg>
</file>